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7" r:id="rId10"/>
    <p:sldId id="298" r:id="rId11"/>
    <p:sldId id="299" r:id="rId12"/>
    <p:sldId id="301" r:id="rId13"/>
    <p:sldId id="300" r:id="rId14"/>
    <p:sldId id="302" r:id="rId15"/>
    <p:sldId id="304" r:id="rId16"/>
    <p:sldId id="303" r:id="rId17"/>
  </p:sldIdLst>
  <p:sldSz cx="12192000" cy="6858000"/>
  <p:notesSz cx="6858000" cy="91440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Bell MT" pitchFamily="18" charset="0"/>
      <p:regular r:id="rId22"/>
      <p:bold r:id="rId23"/>
      <p:italic r:id="rId24"/>
    </p:embeddedFont>
    <p:embeddedFont>
      <p:font typeface="Mangal" pitchFamily="18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90" userDrawn="1">
          <p15:clr>
            <a:srgbClr val="A4A3A4"/>
          </p15:clr>
        </p15:guide>
        <p15:guide id="2" pos="370" userDrawn="1">
          <p15:clr>
            <a:srgbClr val="A4A3A4"/>
          </p15:clr>
        </p15:guide>
        <p15:guide id="3" pos="7310" userDrawn="1">
          <p15:clr>
            <a:srgbClr val="A4A3A4"/>
          </p15:clr>
        </p15:guide>
        <p15:guide id="4" orient="horz" pos="5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2" d="100"/>
          <a:sy n="62" d="100"/>
        </p:scale>
        <p:origin x="-798" y="-432"/>
      </p:cViewPr>
      <p:guideLst>
        <p:guide orient="horz" pos="890"/>
        <p:guide orient="horz" pos="572"/>
        <p:guide pos="370"/>
        <p:guide pos="73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1024489"/>
          </a:xfrm>
        </p:spPr>
        <p:txBody>
          <a:bodyPr anchor="b"/>
          <a:lstStyle>
            <a:lvl1pPr algn="ctr">
              <a:defRPr sz="6000" b="1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595839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49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9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241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4E5FFC1-B714-4DDF-B32B-CE9E606ED9DB}" type="datetimeFigureOut">
              <a:rPr lang="en-US"/>
              <a:pPr>
                <a:defRPr/>
              </a:pPr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D161A945-93CE-4584-9883-E6BB144D9E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8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08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2597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571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363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89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79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2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EA875-351F-4078-8F5E-52A45486B411}" type="datetimeFigureOut">
              <a:rPr lang="en-IN" smtClean="0"/>
              <a:t>20-12-2018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0A1AF-2F5C-4D12-961F-726FD942F00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440" y="6084888"/>
            <a:ext cx="88356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38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70"/>
          <a:stretch/>
        </p:blipFill>
        <p:spPr>
          <a:xfrm>
            <a:off x="-2" y="-13448"/>
            <a:ext cx="12192001" cy="68787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13448"/>
            <a:ext cx="10959353" cy="6871447"/>
          </a:xfrm>
          <a:custGeom>
            <a:avLst/>
            <a:gdLst>
              <a:gd name="connsiteX0" fmla="*/ 0 w 10340788"/>
              <a:gd name="connsiteY0" fmla="*/ 0 h 6858000"/>
              <a:gd name="connsiteX1" fmla="*/ 10340788 w 10340788"/>
              <a:gd name="connsiteY1" fmla="*/ 0 h 6858000"/>
              <a:gd name="connsiteX2" fmla="*/ 10340788 w 10340788"/>
              <a:gd name="connsiteY2" fmla="*/ 6858000 h 6858000"/>
              <a:gd name="connsiteX3" fmla="*/ 0 w 10340788"/>
              <a:gd name="connsiteY3" fmla="*/ 6858000 h 6858000"/>
              <a:gd name="connsiteX4" fmla="*/ 0 w 10340788"/>
              <a:gd name="connsiteY4" fmla="*/ 0 h 6858000"/>
              <a:gd name="connsiteX0" fmla="*/ 0 w 10340788"/>
              <a:gd name="connsiteY0" fmla="*/ 0 h 6858000"/>
              <a:gd name="connsiteX1" fmla="*/ 10340788 w 10340788"/>
              <a:gd name="connsiteY1" fmla="*/ 0 h 6858000"/>
              <a:gd name="connsiteX2" fmla="*/ 10327341 w 10340788"/>
              <a:gd name="connsiteY2" fmla="*/ 3429000 h 6858000"/>
              <a:gd name="connsiteX3" fmla="*/ 10340788 w 10340788"/>
              <a:gd name="connsiteY3" fmla="*/ 6858000 h 6858000"/>
              <a:gd name="connsiteX4" fmla="*/ 0 w 10340788"/>
              <a:gd name="connsiteY4" fmla="*/ 6858000 h 6858000"/>
              <a:gd name="connsiteX5" fmla="*/ 0 w 10340788"/>
              <a:gd name="connsiteY5" fmla="*/ 0 h 6858000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40788"/>
              <a:gd name="connsiteY0" fmla="*/ 13447 h 6871447"/>
              <a:gd name="connsiteX1" fmla="*/ 7826188 w 10340788"/>
              <a:gd name="connsiteY1" fmla="*/ 0 h 6871447"/>
              <a:gd name="connsiteX2" fmla="*/ 10327341 w 10340788"/>
              <a:gd name="connsiteY2" fmla="*/ 3442447 h 6871447"/>
              <a:gd name="connsiteX3" fmla="*/ 10340788 w 10340788"/>
              <a:gd name="connsiteY3" fmla="*/ 6871447 h 6871447"/>
              <a:gd name="connsiteX4" fmla="*/ 0 w 10340788"/>
              <a:gd name="connsiteY4" fmla="*/ 6871447 h 6871447"/>
              <a:gd name="connsiteX5" fmla="*/ 0 w 10340788"/>
              <a:gd name="connsiteY5" fmla="*/ 13447 h 6871447"/>
              <a:gd name="connsiteX0" fmla="*/ 0 w 10327353"/>
              <a:gd name="connsiteY0" fmla="*/ 13447 h 6871447"/>
              <a:gd name="connsiteX1" fmla="*/ 7826188 w 10327353"/>
              <a:gd name="connsiteY1" fmla="*/ 0 h 6871447"/>
              <a:gd name="connsiteX2" fmla="*/ 10327341 w 10327353"/>
              <a:gd name="connsiteY2" fmla="*/ 3442447 h 6871447"/>
              <a:gd name="connsiteX3" fmla="*/ 9090212 w 10327353"/>
              <a:gd name="connsiteY3" fmla="*/ 6831106 h 6871447"/>
              <a:gd name="connsiteX4" fmla="*/ 0 w 10327353"/>
              <a:gd name="connsiteY4" fmla="*/ 6871447 h 6871447"/>
              <a:gd name="connsiteX5" fmla="*/ 0 w 10327353"/>
              <a:gd name="connsiteY5" fmla="*/ 13447 h 6871447"/>
              <a:gd name="connsiteX0" fmla="*/ 0 w 10327341"/>
              <a:gd name="connsiteY0" fmla="*/ 13447 h 6871447"/>
              <a:gd name="connsiteX1" fmla="*/ 7826188 w 10327341"/>
              <a:gd name="connsiteY1" fmla="*/ 0 h 6871447"/>
              <a:gd name="connsiteX2" fmla="*/ 10327341 w 10327341"/>
              <a:gd name="connsiteY2" fmla="*/ 3442447 h 6871447"/>
              <a:gd name="connsiteX3" fmla="*/ 9090212 w 10327341"/>
              <a:gd name="connsiteY3" fmla="*/ 6831106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782618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782618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782618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782618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327341"/>
              <a:gd name="connsiteY0" fmla="*/ 13447 h 6871447"/>
              <a:gd name="connsiteX1" fmla="*/ 9063318 w 10327341"/>
              <a:gd name="connsiteY1" fmla="*/ 0 h 6871447"/>
              <a:gd name="connsiteX2" fmla="*/ 10327341 w 10327341"/>
              <a:gd name="connsiteY2" fmla="*/ 3442447 h 6871447"/>
              <a:gd name="connsiteX3" fmla="*/ 9076765 w 10327341"/>
              <a:gd name="connsiteY3" fmla="*/ 6871447 h 6871447"/>
              <a:gd name="connsiteX4" fmla="*/ 0 w 10327341"/>
              <a:gd name="connsiteY4" fmla="*/ 6871447 h 6871447"/>
              <a:gd name="connsiteX5" fmla="*/ 0 w 10327341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744200"/>
              <a:gd name="connsiteY0" fmla="*/ 13447 h 6871447"/>
              <a:gd name="connsiteX1" fmla="*/ 9063318 w 10744200"/>
              <a:gd name="connsiteY1" fmla="*/ 0 h 6871447"/>
              <a:gd name="connsiteX2" fmla="*/ 10744200 w 10744200"/>
              <a:gd name="connsiteY2" fmla="*/ 3415553 h 6871447"/>
              <a:gd name="connsiteX3" fmla="*/ 9076765 w 10744200"/>
              <a:gd name="connsiteY3" fmla="*/ 6871447 h 6871447"/>
              <a:gd name="connsiteX4" fmla="*/ 0 w 10744200"/>
              <a:gd name="connsiteY4" fmla="*/ 6871447 h 6871447"/>
              <a:gd name="connsiteX5" fmla="*/ 0 w 10744200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  <a:gd name="connsiteX0" fmla="*/ 0 w 10959353"/>
              <a:gd name="connsiteY0" fmla="*/ 13447 h 6871447"/>
              <a:gd name="connsiteX1" fmla="*/ 9063318 w 10959353"/>
              <a:gd name="connsiteY1" fmla="*/ 0 h 6871447"/>
              <a:gd name="connsiteX2" fmla="*/ 10959353 w 10959353"/>
              <a:gd name="connsiteY2" fmla="*/ 3429000 h 6871447"/>
              <a:gd name="connsiteX3" fmla="*/ 9076765 w 10959353"/>
              <a:gd name="connsiteY3" fmla="*/ 6871447 h 6871447"/>
              <a:gd name="connsiteX4" fmla="*/ 0 w 10959353"/>
              <a:gd name="connsiteY4" fmla="*/ 6871447 h 6871447"/>
              <a:gd name="connsiteX5" fmla="*/ 0 w 10959353"/>
              <a:gd name="connsiteY5" fmla="*/ 13447 h 687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59353" h="6871447">
                <a:moveTo>
                  <a:pt x="0" y="13447"/>
                </a:moveTo>
                <a:lnTo>
                  <a:pt x="9063318" y="0"/>
                </a:lnTo>
                <a:cubicBezTo>
                  <a:pt x="10242177" y="2003613"/>
                  <a:pt x="10089775" y="1734669"/>
                  <a:pt x="10959353" y="3429000"/>
                </a:cubicBezTo>
                <a:cubicBezTo>
                  <a:pt x="10157011" y="5042647"/>
                  <a:pt x="10107707" y="5123329"/>
                  <a:pt x="9076765" y="6871447"/>
                </a:cubicBezTo>
                <a:lnTo>
                  <a:pt x="0" y="6871447"/>
                </a:lnTo>
                <a:lnTo>
                  <a:pt x="0" y="13447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Isosceles Triangle 4"/>
          <p:cNvSpPr/>
          <p:nvPr/>
        </p:nvSpPr>
        <p:spPr>
          <a:xfrm rot="16200000">
            <a:off x="9557496" y="792258"/>
            <a:ext cx="3440209" cy="1828797"/>
          </a:xfrm>
          <a:custGeom>
            <a:avLst/>
            <a:gdLst>
              <a:gd name="connsiteX0" fmla="*/ 0 w 2846294"/>
              <a:gd name="connsiteY0" fmla="*/ 3429000 h 3429000"/>
              <a:gd name="connsiteX1" fmla="*/ 1423147 w 2846294"/>
              <a:gd name="connsiteY1" fmla="*/ 0 h 3429000"/>
              <a:gd name="connsiteX2" fmla="*/ 2846294 w 2846294"/>
              <a:gd name="connsiteY2" fmla="*/ 3429000 h 3429000"/>
              <a:gd name="connsiteX3" fmla="*/ 0 w 2846294"/>
              <a:gd name="connsiteY3" fmla="*/ 3429000 h 3429000"/>
              <a:gd name="connsiteX0" fmla="*/ 0 w 2848535"/>
              <a:gd name="connsiteY0" fmla="*/ 2635623 h 2635623"/>
              <a:gd name="connsiteX1" fmla="*/ 2848535 w 2848535"/>
              <a:gd name="connsiteY1" fmla="*/ 0 h 2635623"/>
              <a:gd name="connsiteX2" fmla="*/ 2846294 w 2848535"/>
              <a:gd name="connsiteY2" fmla="*/ 2635623 h 2635623"/>
              <a:gd name="connsiteX3" fmla="*/ 0 w 2848535"/>
              <a:gd name="connsiteY3" fmla="*/ 2635623 h 2635623"/>
              <a:gd name="connsiteX0" fmla="*/ 0 w 3440206"/>
              <a:gd name="connsiteY0" fmla="*/ 2635623 h 2635623"/>
              <a:gd name="connsiteX1" fmla="*/ 3440206 w 3440206"/>
              <a:gd name="connsiteY1" fmla="*/ 0 h 2635623"/>
              <a:gd name="connsiteX2" fmla="*/ 3437965 w 3440206"/>
              <a:gd name="connsiteY2" fmla="*/ 2635623 h 2635623"/>
              <a:gd name="connsiteX3" fmla="*/ 0 w 3440206"/>
              <a:gd name="connsiteY3" fmla="*/ 2635623 h 2635623"/>
              <a:gd name="connsiteX0" fmla="*/ 0 w 3440209"/>
              <a:gd name="connsiteY0" fmla="*/ 2057397 h 2057397"/>
              <a:gd name="connsiteX1" fmla="*/ 3440209 w 3440209"/>
              <a:gd name="connsiteY1" fmla="*/ 0 h 2057397"/>
              <a:gd name="connsiteX2" fmla="*/ 3437965 w 3440209"/>
              <a:gd name="connsiteY2" fmla="*/ 2057397 h 2057397"/>
              <a:gd name="connsiteX3" fmla="*/ 0 w 3440209"/>
              <a:gd name="connsiteY3" fmla="*/ 2057397 h 2057397"/>
              <a:gd name="connsiteX0" fmla="*/ 0 w 3440209"/>
              <a:gd name="connsiteY0" fmla="*/ 1828797 h 1828797"/>
              <a:gd name="connsiteX1" fmla="*/ 3440209 w 3440209"/>
              <a:gd name="connsiteY1" fmla="*/ 0 h 1828797"/>
              <a:gd name="connsiteX2" fmla="*/ 3437965 w 3440209"/>
              <a:gd name="connsiteY2" fmla="*/ 1828797 h 1828797"/>
              <a:gd name="connsiteX3" fmla="*/ 0 w 3440209"/>
              <a:gd name="connsiteY3" fmla="*/ 1828797 h 182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209" h="1828797">
                <a:moveTo>
                  <a:pt x="0" y="1828797"/>
                </a:moveTo>
                <a:lnTo>
                  <a:pt x="3440209" y="0"/>
                </a:lnTo>
                <a:lnTo>
                  <a:pt x="3437965" y="1828797"/>
                </a:lnTo>
                <a:lnTo>
                  <a:pt x="0" y="1828797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Isosceles Triangle 4"/>
          <p:cNvSpPr/>
          <p:nvPr/>
        </p:nvSpPr>
        <p:spPr>
          <a:xfrm rot="5400000" flipV="1">
            <a:off x="9557497" y="4254873"/>
            <a:ext cx="3440209" cy="1828797"/>
          </a:xfrm>
          <a:custGeom>
            <a:avLst/>
            <a:gdLst>
              <a:gd name="connsiteX0" fmla="*/ 0 w 2846294"/>
              <a:gd name="connsiteY0" fmla="*/ 3429000 h 3429000"/>
              <a:gd name="connsiteX1" fmla="*/ 1423147 w 2846294"/>
              <a:gd name="connsiteY1" fmla="*/ 0 h 3429000"/>
              <a:gd name="connsiteX2" fmla="*/ 2846294 w 2846294"/>
              <a:gd name="connsiteY2" fmla="*/ 3429000 h 3429000"/>
              <a:gd name="connsiteX3" fmla="*/ 0 w 2846294"/>
              <a:gd name="connsiteY3" fmla="*/ 3429000 h 3429000"/>
              <a:gd name="connsiteX0" fmla="*/ 0 w 2848535"/>
              <a:gd name="connsiteY0" fmla="*/ 2635623 h 2635623"/>
              <a:gd name="connsiteX1" fmla="*/ 2848535 w 2848535"/>
              <a:gd name="connsiteY1" fmla="*/ 0 h 2635623"/>
              <a:gd name="connsiteX2" fmla="*/ 2846294 w 2848535"/>
              <a:gd name="connsiteY2" fmla="*/ 2635623 h 2635623"/>
              <a:gd name="connsiteX3" fmla="*/ 0 w 2848535"/>
              <a:gd name="connsiteY3" fmla="*/ 2635623 h 2635623"/>
              <a:gd name="connsiteX0" fmla="*/ 0 w 3440206"/>
              <a:gd name="connsiteY0" fmla="*/ 2635623 h 2635623"/>
              <a:gd name="connsiteX1" fmla="*/ 3440206 w 3440206"/>
              <a:gd name="connsiteY1" fmla="*/ 0 h 2635623"/>
              <a:gd name="connsiteX2" fmla="*/ 3437965 w 3440206"/>
              <a:gd name="connsiteY2" fmla="*/ 2635623 h 2635623"/>
              <a:gd name="connsiteX3" fmla="*/ 0 w 3440206"/>
              <a:gd name="connsiteY3" fmla="*/ 2635623 h 2635623"/>
              <a:gd name="connsiteX0" fmla="*/ 0 w 3440209"/>
              <a:gd name="connsiteY0" fmla="*/ 2057397 h 2057397"/>
              <a:gd name="connsiteX1" fmla="*/ 3440209 w 3440209"/>
              <a:gd name="connsiteY1" fmla="*/ 0 h 2057397"/>
              <a:gd name="connsiteX2" fmla="*/ 3437965 w 3440209"/>
              <a:gd name="connsiteY2" fmla="*/ 2057397 h 2057397"/>
              <a:gd name="connsiteX3" fmla="*/ 0 w 3440209"/>
              <a:gd name="connsiteY3" fmla="*/ 2057397 h 2057397"/>
              <a:gd name="connsiteX0" fmla="*/ 0 w 3440209"/>
              <a:gd name="connsiteY0" fmla="*/ 1828797 h 1828797"/>
              <a:gd name="connsiteX1" fmla="*/ 3440209 w 3440209"/>
              <a:gd name="connsiteY1" fmla="*/ 0 h 1828797"/>
              <a:gd name="connsiteX2" fmla="*/ 3437965 w 3440209"/>
              <a:gd name="connsiteY2" fmla="*/ 1828797 h 1828797"/>
              <a:gd name="connsiteX3" fmla="*/ 0 w 3440209"/>
              <a:gd name="connsiteY3" fmla="*/ 1828797 h 182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209" h="1828797">
                <a:moveTo>
                  <a:pt x="0" y="1828797"/>
                </a:moveTo>
                <a:lnTo>
                  <a:pt x="3440209" y="0"/>
                </a:lnTo>
                <a:lnTo>
                  <a:pt x="3437965" y="1828797"/>
                </a:lnTo>
                <a:lnTo>
                  <a:pt x="0" y="1828797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87374" y="1717859"/>
            <a:ext cx="9578602" cy="1736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solidFill>
                  <a:schemeClr val="tx1"/>
                </a:solidFill>
              </a:rPr>
              <a:t>Anaphylaxis kit</a:t>
            </a:r>
            <a:endParaRPr lang="en-US" sz="4000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1853023"/>
            <a:ext cx="147918" cy="14657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459" y="5983941"/>
            <a:ext cx="1151467" cy="82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82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4DBF99-519F-4A02-B6D0-1E05A452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136"/>
            <a:ext cx="12192000" cy="869315"/>
          </a:xfrm>
        </p:spPr>
        <p:txBody>
          <a:bodyPr>
            <a:normAutofit/>
          </a:bodyPr>
          <a:lstStyle/>
          <a:p>
            <a:pPr algn="ctr" fontAlgn="base">
              <a:spcAft>
                <a:spcPct val="0"/>
              </a:spcAft>
            </a:pPr>
            <a:r>
              <a:rPr lang="en-US" b="1" dirty="0">
                <a:solidFill>
                  <a:schemeClr val="accent2"/>
                </a:solidFill>
              </a:rPr>
              <a:t>State level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F8C9E6-A1C8-47A4-A737-B8A409B4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1564" y="879475"/>
            <a:ext cx="7273756" cy="521716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Notification/ letter </a:t>
            </a:r>
            <a:r>
              <a:rPr lang="en-US" dirty="0" smtClean="0">
                <a:cs typeface="Times New Roman" panose="02020603050405020304" pitchFamily="18" charset="0"/>
              </a:rPr>
              <a:t>will be </a:t>
            </a:r>
            <a:r>
              <a:rPr lang="en-US" dirty="0">
                <a:cs typeface="Times New Roman" panose="02020603050405020304" pitchFamily="18" charset="0"/>
              </a:rPr>
              <a:t>issued from state for operationalization of Adrenaline </a:t>
            </a:r>
            <a:r>
              <a:rPr lang="en-US" dirty="0" smtClean="0">
                <a:cs typeface="Times New Roman" panose="02020603050405020304" pitchFamily="18" charset="0"/>
              </a:rPr>
              <a:t>guideline.</a:t>
            </a:r>
            <a:endParaRPr 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Ensure completion of health worker </a:t>
            </a:r>
            <a:r>
              <a:rPr lang="en-US" dirty="0" smtClean="0">
                <a:cs typeface="Times New Roman" panose="02020603050405020304" pitchFamily="18" charset="0"/>
              </a:rPr>
              <a:t>trainings </a:t>
            </a:r>
            <a:r>
              <a:rPr lang="en-US" dirty="0">
                <a:cs typeface="Times New Roman" panose="02020603050405020304" pitchFamily="18" charset="0"/>
              </a:rPr>
              <a:t>within </a:t>
            </a:r>
            <a:r>
              <a:rPr lang="en-US" b="1" dirty="0">
                <a:cs typeface="Times New Roman" panose="02020603050405020304" pitchFamily="18" charset="0"/>
              </a:rPr>
              <a:t>6 </a:t>
            </a:r>
            <a:r>
              <a:rPr lang="en-US" b="1" dirty="0" smtClean="0">
                <a:cs typeface="Times New Roman" panose="02020603050405020304" pitchFamily="18" charset="0"/>
              </a:rPr>
              <a:t>months </a:t>
            </a:r>
            <a:r>
              <a:rPr lang="en-US" dirty="0">
                <a:cs typeface="Times New Roman" panose="02020603050405020304" pitchFamily="18" charset="0"/>
              </a:rPr>
              <a:t>of issue of notification/letter.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Roll out of </a:t>
            </a:r>
            <a:r>
              <a:rPr lang="en-US" b="1" dirty="0">
                <a:cs typeface="Times New Roman" panose="02020603050405020304" pitchFamily="18" charset="0"/>
              </a:rPr>
              <a:t>cascade trainings </a:t>
            </a:r>
            <a:r>
              <a:rPr lang="en-US" dirty="0">
                <a:cs typeface="Times New Roman" panose="02020603050405020304" pitchFamily="18" charset="0"/>
              </a:rPr>
              <a:t>-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>
                <a:cs typeface="Times New Roman" panose="02020603050405020304" pitchFamily="18" charset="0"/>
              </a:rPr>
              <a:t>At </a:t>
            </a:r>
            <a:r>
              <a:rPr lang="en-US" sz="2800" b="1" dirty="0">
                <a:cs typeface="Times New Roman" panose="02020603050405020304" pitchFamily="18" charset="0"/>
              </a:rPr>
              <a:t>State level- </a:t>
            </a:r>
            <a:r>
              <a:rPr lang="en-US" sz="2800" dirty="0">
                <a:cs typeface="Times New Roman" panose="02020603050405020304" pitchFamily="18" charset="0"/>
              </a:rPr>
              <a:t>All </a:t>
            </a:r>
            <a:r>
              <a:rPr lang="en-US" sz="2800" dirty="0" smtClean="0">
                <a:cs typeface="Times New Roman" panose="02020603050405020304" pitchFamily="18" charset="0"/>
              </a:rPr>
              <a:t>RCHOs/District </a:t>
            </a:r>
            <a:r>
              <a:rPr lang="en-US" sz="2800" dirty="0">
                <a:cs typeface="Times New Roman" panose="02020603050405020304" pitchFamily="18" charset="0"/>
              </a:rPr>
              <a:t>training </a:t>
            </a:r>
            <a:r>
              <a:rPr lang="en-US" sz="2800" dirty="0" smtClean="0">
                <a:cs typeface="Times New Roman" panose="02020603050405020304" pitchFamily="18" charset="0"/>
              </a:rPr>
              <a:t>teams </a:t>
            </a:r>
          </a:p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Necessary guidance </a:t>
            </a:r>
            <a:r>
              <a:rPr lang="en-US" dirty="0" smtClean="0">
                <a:cs typeface="Times New Roman" panose="02020603050405020304" pitchFamily="18" charset="0"/>
              </a:rPr>
              <a:t>to </a:t>
            </a:r>
            <a:r>
              <a:rPr lang="en-US" dirty="0">
                <a:cs typeface="Times New Roman" panose="02020603050405020304" pitchFamily="18" charset="0"/>
              </a:rPr>
              <a:t>authorize ANM to hire </a:t>
            </a:r>
            <a:r>
              <a:rPr lang="en-US" dirty="0" smtClean="0">
                <a:cs typeface="Times New Roman" panose="02020603050405020304" pitchFamily="18" charset="0"/>
              </a:rPr>
              <a:t>vehicle </a:t>
            </a:r>
            <a:r>
              <a:rPr lang="en-US" dirty="0">
                <a:cs typeface="Times New Roman" panose="02020603050405020304" pitchFamily="18" charset="0"/>
              </a:rPr>
              <a:t>for transporting the patient to nearest PHC/CHC, in case of non availability of ambulance </a:t>
            </a:r>
            <a:endParaRPr lang="en-US" sz="36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FDAA6D-B50E-4197-B126-33BC16D49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740912"/>
            <a:ext cx="4450079" cy="5889123"/>
          </a:xfrm>
          <a:prstGeom prst="rect">
            <a:avLst/>
          </a:prstGeom>
          <a:ln>
            <a:noFill/>
          </a:ln>
        </p:spPr>
      </p:pic>
      <p:cxnSp>
        <p:nvCxnSpPr>
          <p:cNvPr id="6" name="Straight Connector 5"/>
          <p:cNvCxnSpPr/>
          <p:nvPr/>
        </p:nvCxnSpPr>
        <p:spPr>
          <a:xfrm>
            <a:off x="5087471" y="740912"/>
            <a:ext cx="201705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4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4DBF99-519F-4A02-B6D0-1E05A452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16"/>
            <a:ext cx="12192000" cy="869315"/>
          </a:xfrm>
        </p:spPr>
        <p:txBody>
          <a:bodyPr>
            <a:normAutofit/>
          </a:bodyPr>
          <a:lstStyle/>
          <a:p>
            <a:pPr algn="ctr" fontAlgn="base">
              <a:spcAft>
                <a:spcPct val="0"/>
              </a:spcAft>
            </a:pPr>
            <a:r>
              <a:rPr lang="en-US" b="1" dirty="0">
                <a:solidFill>
                  <a:schemeClr val="accent2"/>
                </a:solidFill>
              </a:rPr>
              <a:t>State level activities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087471" y="756152"/>
            <a:ext cx="201705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5521611-DAD7-47F7-AC0E-50CFC51A0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847921"/>
            <a:ext cx="4373067" cy="54451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D1F8C9E6-A1C8-47A4-A737-B8A409B47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917" y="757555"/>
            <a:ext cx="6884707" cy="328014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Translation/printing </a:t>
            </a:r>
            <a:r>
              <a:rPr lang="en-US" dirty="0">
                <a:cs typeface="Times New Roman" panose="02020603050405020304" pitchFamily="18" charset="0"/>
              </a:rPr>
              <a:t>of training material in vernacular language (Annexure 1, pre &amp; post training test formats, Annexure 3) at least one per ANM and facilitator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Translation of adrenaline film into local language</a:t>
            </a:r>
            <a:endParaRPr 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Trainings are to be conducted for roll out of adrenaline use for management of anaphylaxis by using Part C (training head) of </a:t>
            </a:r>
            <a:r>
              <a:rPr lang="en-US" dirty="0" err="1" smtClean="0">
                <a:cs typeface="Times New Roman" panose="02020603050405020304" pitchFamily="18" charset="0"/>
              </a:rPr>
              <a:t>PiP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Trainings at all level are to be well documented and monitored for quality.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85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3DDC7C-3126-4A68-A2F5-86BE0E7D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03" y="577249"/>
            <a:ext cx="12011695" cy="5095501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Roll out of </a:t>
            </a:r>
            <a:r>
              <a:rPr lang="en-US" b="1" dirty="0">
                <a:cs typeface="Times New Roman" panose="02020603050405020304" pitchFamily="18" charset="0"/>
              </a:rPr>
              <a:t>cascade trainings </a:t>
            </a:r>
            <a:r>
              <a:rPr lang="en-US" dirty="0">
                <a:cs typeface="Times New Roman" panose="02020603050405020304" pitchFamily="18" charset="0"/>
              </a:rPr>
              <a:t>-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 smtClean="0">
                <a:cs typeface="Times New Roman" panose="02020603050405020304" pitchFamily="18" charset="0"/>
              </a:rPr>
              <a:t>At </a:t>
            </a:r>
            <a:r>
              <a:rPr lang="en-US" sz="2800" b="1" dirty="0" smtClean="0">
                <a:cs typeface="Times New Roman" panose="02020603050405020304" pitchFamily="18" charset="0"/>
              </a:rPr>
              <a:t>District </a:t>
            </a:r>
            <a:r>
              <a:rPr lang="en-US" sz="2800" b="1" dirty="0">
                <a:cs typeface="Times New Roman" panose="02020603050405020304" pitchFamily="18" charset="0"/>
              </a:rPr>
              <a:t>level- </a:t>
            </a:r>
            <a:r>
              <a:rPr lang="en-US" sz="2800" dirty="0" smtClean="0">
                <a:cs typeface="Times New Roman" panose="02020603050405020304" pitchFamily="18" charset="0"/>
              </a:rPr>
              <a:t>PHC </a:t>
            </a:r>
            <a:r>
              <a:rPr lang="en-US" sz="2800" dirty="0">
                <a:cs typeface="Times New Roman" panose="02020603050405020304" pitchFamily="18" charset="0"/>
              </a:rPr>
              <a:t>Medical Officers </a:t>
            </a:r>
            <a:r>
              <a:rPr lang="en-US" sz="2800" dirty="0" smtClean="0">
                <a:cs typeface="Times New Roman" panose="02020603050405020304" pitchFamily="18" charset="0"/>
              </a:rPr>
              <a:t>and Pediatricians</a:t>
            </a:r>
          </a:p>
          <a:p>
            <a:pPr lvl="1" algn="just">
              <a:lnSpc>
                <a:spcPct val="100000"/>
              </a:lnSpc>
            </a:pPr>
            <a:r>
              <a:rPr lang="en-US" sz="2800" dirty="0">
                <a:cs typeface="Times New Roman" panose="02020603050405020304" pitchFamily="18" charset="0"/>
              </a:rPr>
              <a:t>At </a:t>
            </a:r>
            <a:r>
              <a:rPr lang="en-US" sz="2800" b="1" dirty="0" smtClean="0">
                <a:cs typeface="Times New Roman" panose="02020603050405020304" pitchFamily="18" charset="0"/>
              </a:rPr>
              <a:t>Taluka </a:t>
            </a:r>
            <a:r>
              <a:rPr lang="en-US" sz="2800" b="1" dirty="0">
                <a:cs typeface="Times New Roman" panose="02020603050405020304" pitchFamily="18" charset="0"/>
              </a:rPr>
              <a:t>level- </a:t>
            </a:r>
            <a:r>
              <a:rPr lang="en-US" sz="2800" dirty="0" smtClean="0">
                <a:cs typeface="Times New Roman" panose="02020603050405020304" pitchFamily="18" charset="0"/>
              </a:rPr>
              <a:t>ANMs and Supervisors </a:t>
            </a:r>
            <a:endParaRPr lang="en-US" sz="2800" dirty="0"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Maintain records </a:t>
            </a:r>
            <a:r>
              <a:rPr lang="en-US" dirty="0">
                <a:cs typeface="Times New Roman" panose="02020603050405020304" pitchFamily="18" charset="0"/>
              </a:rPr>
              <a:t>of </a:t>
            </a:r>
            <a:r>
              <a:rPr lang="en-US" dirty="0" smtClean="0">
                <a:cs typeface="Times New Roman" panose="02020603050405020304" pitchFamily="18" charset="0"/>
              </a:rPr>
              <a:t>ANMs and MOs </a:t>
            </a:r>
            <a:r>
              <a:rPr lang="en-US" dirty="0">
                <a:cs typeface="Times New Roman" panose="02020603050405020304" pitchFamily="18" charset="0"/>
              </a:rPr>
              <a:t>trained (session wise) </a:t>
            </a:r>
            <a:r>
              <a:rPr lang="en-US" dirty="0" smtClean="0">
                <a:cs typeface="Times New Roman" panose="02020603050405020304" pitchFamily="18" charset="0"/>
              </a:rPr>
              <a:t>with following details- 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800" dirty="0">
                <a:cs typeface="Times New Roman" panose="02020603050405020304" pitchFamily="18" charset="0"/>
              </a:rPr>
              <a:t>o	</a:t>
            </a:r>
            <a:r>
              <a:rPr lang="en-IN" dirty="0" smtClean="0">
                <a:cs typeface="Times New Roman" panose="02020603050405020304" pitchFamily="18" charset="0"/>
              </a:rPr>
              <a:t>District</a:t>
            </a:r>
            <a:r>
              <a:rPr lang="en-IN" dirty="0">
                <a:cs typeface="Times New Roman" panose="02020603050405020304" pitchFamily="18" charset="0"/>
              </a:rPr>
              <a:t>, </a:t>
            </a:r>
            <a:r>
              <a:rPr lang="en-IN" dirty="0" smtClean="0">
                <a:cs typeface="Times New Roman" panose="02020603050405020304" pitchFamily="18" charset="0"/>
              </a:rPr>
              <a:t>taluka  planning </a:t>
            </a:r>
            <a:r>
              <a:rPr lang="en-IN" dirty="0">
                <a:cs typeface="Times New Roman" panose="02020603050405020304" pitchFamily="18" charset="0"/>
              </a:rPr>
              <a:t>unit (urban/rural)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>
                <a:cs typeface="Times New Roman" panose="02020603050405020304" pitchFamily="18" charset="0"/>
              </a:rPr>
              <a:t>o	</a:t>
            </a:r>
            <a:r>
              <a:rPr lang="en-IN" dirty="0" smtClean="0">
                <a:cs typeface="Times New Roman" panose="02020603050405020304" pitchFamily="18" charset="0"/>
              </a:rPr>
              <a:t>Name </a:t>
            </a:r>
            <a:r>
              <a:rPr lang="en-IN" dirty="0">
                <a:cs typeface="Times New Roman" panose="02020603050405020304" pitchFamily="18" charset="0"/>
              </a:rPr>
              <a:t>of </a:t>
            </a:r>
            <a:r>
              <a:rPr lang="en-IN" dirty="0" smtClean="0">
                <a:cs typeface="Times New Roman" panose="02020603050405020304" pitchFamily="18" charset="0"/>
              </a:rPr>
              <a:t>ANM, </a:t>
            </a:r>
            <a:r>
              <a:rPr lang="en-IN" dirty="0">
                <a:cs typeface="Times New Roman" panose="02020603050405020304" pitchFamily="18" charset="0"/>
              </a:rPr>
              <a:t>sub </a:t>
            </a:r>
            <a:r>
              <a:rPr lang="en-IN" dirty="0" smtClean="0">
                <a:cs typeface="Times New Roman" panose="02020603050405020304" pitchFamily="18" charset="0"/>
              </a:rPr>
              <a:t>centre, </a:t>
            </a:r>
            <a:r>
              <a:rPr lang="en-IN" dirty="0">
                <a:cs typeface="Times New Roman" panose="02020603050405020304" pitchFamily="18" charset="0"/>
              </a:rPr>
              <a:t>PHC </a:t>
            </a:r>
            <a:r>
              <a:rPr lang="en-IN" dirty="0" smtClean="0">
                <a:cs typeface="Times New Roman" panose="02020603050405020304" pitchFamily="18" charset="0"/>
              </a:rPr>
              <a:t> </a:t>
            </a:r>
            <a:endParaRPr lang="en-IN" dirty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>
                <a:cs typeface="Times New Roman" panose="02020603050405020304" pitchFamily="18" charset="0"/>
              </a:rPr>
              <a:t>o	</a:t>
            </a:r>
            <a:r>
              <a:rPr lang="en-IN" dirty="0" smtClean="0">
                <a:cs typeface="Times New Roman" panose="02020603050405020304" pitchFamily="18" charset="0"/>
              </a:rPr>
              <a:t>Date &amp; venue of </a:t>
            </a:r>
            <a:r>
              <a:rPr lang="en-IN" dirty="0">
                <a:cs typeface="Times New Roman" panose="02020603050405020304" pitchFamily="18" charset="0"/>
              </a:rPr>
              <a:t>training</a:t>
            </a:r>
          </a:p>
          <a:p>
            <a:pPr marL="457200" lvl="1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IN" dirty="0">
                <a:cs typeface="Times New Roman" panose="02020603050405020304" pitchFamily="18" charset="0"/>
              </a:rPr>
              <a:t>o	Scores of pre-test and </a:t>
            </a:r>
            <a:r>
              <a:rPr lang="en-IN" dirty="0" smtClean="0">
                <a:cs typeface="Times New Roman" panose="02020603050405020304" pitchFamily="18" charset="0"/>
              </a:rPr>
              <a:t>post-test</a:t>
            </a:r>
            <a:endParaRPr lang="en-US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Ensure </a:t>
            </a:r>
            <a:r>
              <a:rPr lang="en-US" b="1" dirty="0">
                <a:cs typeface="Times New Roman" panose="02020603050405020304" pitchFamily="18" charset="0"/>
              </a:rPr>
              <a:t>procurement </a:t>
            </a:r>
            <a:r>
              <a:rPr lang="en-US" dirty="0" smtClean="0">
                <a:cs typeface="Times New Roman" panose="02020603050405020304" pitchFamily="18" charset="0"/>
              </a:rPr>
              <a:t>of </a:t>
            </a:r>
            <a:r>
              <a:rPr lang="en-US" dirty="0">
                <a:cs typeface="Times New Roman" panose="02020603050405020304" pitchFamily="18" charset="0"/>
              </a:rPr>
              <a:t>required quantities of </a:t>
            </a:r>
            <a:r>
              <a:rPr lang="en-US" dirty="0" smtClean="0">
                <a:cs typeface="Times New Roman" panose="02020603050405020304" pitchFamily="18" charset="0"/>
              </a:rPr>
              <a:t>adrenaline</a:t>
            </a:r>
            <a:r>
              <a:rPr lang="en-US" dirty="0">
                <a:cs typeface="Times New Roman" panose="02020603050405020304" pitchFamily="18" charset="0"/>
              </a:rPr>
              <a:t>, tuberculin</a:t>
            </a:r>
            <a:r>
              <a:rPr lang="en-US" dirty="0" smtClean="0">
                <a:cs typeface="Times New Roman" panose="02020603050405020304" pitchFamily="18" charset="0"/>
              </a:rPr>
              <a:t>/ insulin </a:t>
            </a:r>
            <a:r>
              <a:rPr lang="en-US" dirty="0">
                <a:cs typeface="Times New Roman" panose="02020603050405020304" pitchFamily="18" charset="0"/>
              </a:rPr>
              <a:t>syringes (non-fixed needles</a:t>
            </a:r>
            <a:r>
              <a:rPr lang="en-US" dirty="0" smtClean="0">
                <a:cs typeface="Times New Roman" panose="02020603050405020304" pitchFamily="18" charset="0"/>
              </a:rPr>
              <a:t>), one inch long 24G/25G needles</a:t>
            </a:r>
          </a:p>
          <a:p>
            <a:pPr algn="just">
              <a:lnSpc>
                <a:spcPct val="11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Photocopies of job aid, case studies and pre and post training test</a:t>
            </a:r>
          </a:p>
          <a:p>
            <a:pPr algn="just">
              <a:lnSpc>
                <a:spcPct val="110000"/>
              </a:lnSpc>
            </a:pPr>
            <a:r>
              <a:rPr lang="en-US" dirty="0">
                <a:cs typeface="Times New Roman" panose="02020603050405020304" pitchFamily="18" charset="0"/>
              </a:rPr>
              <a:t>SMO-WHO NPSP will </a:t>
            </a:r>
            <a:r>
              <a:rPr lang="en-US" dirty="0" smtClean="0">
                <a:cs typeface="Times New Roman" panose="02020603050405020304" pitchFamily="18" charset="0"/>
              </a:rPr>
              <a:t>support &amp; </a:t>
            </a:r>
            <a:r>
              <a:rPr lang="en-US" dirty="0">
                <a:cs typeface="Times New Roman" panose="02020603050405020304" pitchFamily="18" charset="0"/>
              </a:rPr>
              <a:t>monitor trainings for quality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8E8C3645-7E11-4309-BF65-6B67C93B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177"/>
            <a:ext cx="12192000" cy="697344"/>
          </a:xfrm>
        </p:spPr>
        <p:txBody>
          <a:bodyPr>
            <a:normAutofit fontScale="90000"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b="1" dirty="0">
                <a:solidFill>
                  <a:schemeClr val="accent2"/>
                </a:solidFill>
              </a:rPr>
              <a:t>At district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6183715-8260-45E9-BCD3-DEF5CD4986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916" y="2662921"/>
            <a:ext cx="3978083" cy="19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74D92E-C346-4B82-8D2E-35069791D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132"/>
            <a:ext cx="12192000" cy="731781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4800" b="1" dirty="0">
                <a:solidFill>
                  <a:schemeClr val="accent2"/>
                </a:solidFill>
              </a:rPr>
              <a:t>Training of Health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808F71-6F3E-4738-9270-02E63AFAB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341" y="894715"/>
            <a:ext cx="6615284" cy="546429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A dedicated </a:t>
            </a:r>
            <a:r>
              <a:rPr lang="en-US" b="1" dirty="0">
                <a:cs typeface="Times New Roman" panose="02020603050405020304" pitchFamily="18" charset="0"/>
              </a:rPr>
              <a:t>2 hour training </a:t>
            </a:r>
            <a:r>
              <a:rPr lang="en-US" dirty="0">
                <a:cs typeface="Times New Roman" panose="02020603050405020304" pitchFamily="18" charset="0"/>
              </a:rPr>
              <a:t>of ANMs/HWs </a:t>
            </a:r>
            <a:r>
              <a:rPr lang="en-US" dirty="0" smtClean="0">
                <a:cs typeface="Times New Roman" panose="02020603050405020304" pitchFamily="18" charset="0"/>
              </a:rPr>
              <a:t>to enable ANM to identify </a:t>
            </a:r>
            <a:r>
              <a:rPr lang="en-US" dirty="0">
                <a:cs typeface="Times New Roman" panose="02020603050405020304" pitchFamily="18" charset="0"/>
              </a:rPr>
              <a:t>signs of anaphylaxis and </a:t>
            </a:r>
            <a:r>
              <a:rPr lang="en-US" dirty="0" smtClean="0">
                <a:cs typeface="Times New Roman" panose="02020603050405020304" pitchFamily="18" charset="0"/>
              </a:rPr>
              <a:t>use </a:t>
            </a:r>
            <a:r>
              <a:rPr lang="en-US" dirty="0">
                <a:cs typeface="Times New Roman" panose="02020603050405020304" pitchFamily="18" charset="0"/>
              </a:rPr>
              <a:t>age appropriate </a:t>
            </a:r>
            <a:r>
              <a:rPr lang="en-US" dirty="0" smtClean="0">
                <a:cs typeface="Times New Roman" panose="02020603050405020304" pitchFamily="18" charset="0"/>
              </a:rPr>
              <a:t>dose of adrenaline </a:t>
            </a:r>
            <a:r>
              <a:rPr lang="en-US" dirty="0">
                <a:cs typeface="Times New Roman" panose="02020603050405020304" pitchFamily="18" charset="0"/>
              </a:rPr>
              <a:t>for </a:t>
            </a:r>
            <a:r>
              <a:rPr lang="en-US" dirty="0" smtClean="0">
                <a:cs typeface="Times New Roman" panose="02020603050405020304" pitchFamily="18" charset="0"/>
              </a:rPr>
              <a:t>initial </a:t>
            </a:r>
            <a:r>
              <a:rPr lang="en-US" dirty="0">
                <a:cs typeface="Times New Roman" panose="02020603050405020304" pitchFamily="18" charset="0"/>
              </a:rPr>
              <a:t>management.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25-30 ANMs per training batch </a:t>
            </a:r>
            <a:endParaRPr 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Translate training material (job aid, pre and post </a:t>
            </a:r>
            <a:r>
              <a:rPr lang="en-US" dirty="0">
                <a:cs typeface="Times New Roman" panose="02020603050405020304" pitchFamily="18" charset="0"/>
              </a:rPr>
              <a:t>training test, case studies) </a:t>
            </a:r>
            <a:r>
              <a:rPr lang="en-US" dirty="0" smtClean="0">
                <a:cs typeface="Times New Roman" panose="02020603050405020304" pitchFamily="18" charset="0"/>
              </a:rPr>
              <a:t>into vernacular </a:t>
            </a:r>
            <a:r>
              <a:rPr lang="en-US" dirty="0">
                <a:cs typeface="Times New Roman" panose="02020603050405020304" pitchFamily="18" charset="0"/>
              </a:rPr>
              <a:t>language. 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Ensure availability of 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Anaphylaxis kit – one per </a:t>
            </a:r>
            <a:r>
              <a:rPr lang="en-US" dirty="0" smtClean="0">
                <a:cs typeface="Times New Roman" panose="02020603050405020304" pitchFamily="18" charset="0"/>
              </a:rPr>
              <a:t>participant</a:t>
            </a:r>
            <a:endParaRPr lang="en-US" dirty="0"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laptop with projector and speakers </a:t>
            </a:r>
            <a:r>
              <a:rPr lang="en-US" dirty="0">
                <a:cs typeface="Times New Roman" panose="02020603050405020304" pitchFamily="18" charset="0"/>
              </a:rPr>
              <a:t>for </a:t>
            </a:r>
            <a:r>
              <a:rPr lang="en-US" dirty="0" smtClean="0">
                <a:cs typeface="Times New Roman" panose="02020603050405020304" pitchFamily="18" charset="0"/>
              </a:rPr>
              <a:t>showing training film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82D420-87F1-491C-900C-6F7065332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40913"/>
            <a:ext cx="4634753" cy="59112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86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A3DDC7C-3126-4A68-A2F5-86BE0E7D2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497" y="965552"/>
            <a:ext cx="7597401" cy="4495529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Catch up trainings for any untrained ANMs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Regular </a:t>
            </a:r>
            <a:r>
              <a:rPr lang="en-US" dirty="0">
                <a:cs typeface="Times New Roman" panose="02020603050405020304" pitchFamily="18" charset="0"/>
              </a:rPr>
              <a:t>monitoring of availability of anaphylaxis kit with ANM and its certification by Medical officer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Include availability of anaphylaxis kit (with adrenaline within expiry date) at session site in monitoring of RI sessions  </a:t>
            </a:r>
            <a:endParaRPr lang="en-US" dirty="0"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>
                <a:cs typeface="Times New Roman" panose="02020603050405020304" pitchFamily="18" charset="0"/>
              </a:rPr>
              <a:t>Reporting of anaphylaxis case following vaccination as a severe/serious AEFI by sharing the Case </a:t>
            </a:r>
            <a:r>
              <a:rPr lang="en-US" dirty="0" smtClean="0">
                <a:cs typeface="Times New Roman" panose="02020603050405020304" pitchFamily="18" charset="0"/>
              </a:rPr>
              <a:t>Reporting Form </a:t>
            </a:r>
            <a:r>
              <a:rPr lang="en-US" dirty="0">
                <a:cs typeface="Times New Roman" panose="02020603050405020304" pitchFamily="18" charset="0"/>
              </a:rPr>
              <a:t>(CRF</a:t>
            </a:r>
            <a:r>
              <a:rPr lang="en-US" dirty="0" smtClean="0">
                <a:cs typeface="Times New Roman" panose="02020603050405020304" pitchFamily="18" charset="0"/>
              </a:rPr>
              <a:t>)</a:t>
            </a:r>
          </a:p>
          <a:p>
            <a:pPr algn="just">
              <a:lnSpc>
                <a:spcPct val="100000"/>
              </a:lnSpc>
            </a:pPr>
            <a:r>
              <a:rPr lang="en-US" dirty="0" smtClean="0">
                <a:cs typeface="Times New Roman" panose="02020603050405020304" pitchFamily="18" charset="0"/>
              </a:rPr>
              <a:t>Regular reorientation of health workers during monthly meetings</a:t>
            </a:r>
          </a:p>
          <a:p>
            <a:pPr algn="just">
              <a:lnSpc>
                <a:spcPct val="100000"/>
              </a:lnSpc>
            </a:pP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8E8C3645-7E11-4309-BF65-6B67C93B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675"/>
            <a:ext cx="12192000" cy="869315"/>
          </a:xfrm>
        </p:spPr>
        <p:txBody>
          <a:bodyPr>
            <a:normAutofit/>
          </a:bodyPr>
          <a:lstStyle/>
          <a:p>
            <a:pPr algn="ctr" fontAlgn="base">
              <a:spcAft>
                <a:spcPct val="0"/>
              </a:spcAft>
            </a:pPr>
            <a:r>
              <a:rPr lang="en-US" b="1" dirty="0">
                <a:solidFill>
                  <a:schemeClr val="accent2"/>
                </a:solidFill>
              </a:rPr>
              <a:t>Post training activities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A0D3762-5591-419D-AA97-4F04A54B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940434"/>
            <a:ext cx="3643255" cy="5513165"/>
          </a:xfrm>
          <a:prstGeom prst="rect">
            <a:avLst/>
          </a:prstGeom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5087471" y="710432"/>
            <a:ext cx="201705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94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965"/>
            <a:ext cx="10972800" cy="735296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</a:rPr>
              <a:t>Summary</a:t>
            </a:r>
            <a:r>
              <a:rPr lang="en-US" sz="4800" b="1" dirty="0" smtClean="0"/>
              <a:t> 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4840"/>
            <a:ext cx="12192000" cy="527304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/>
              <a:t>Anaphylaxis kit should </a:t>
            </a:r>
            <a:r>
              <a:rPr lang="en-US" sz="3200" dirty="0"/>
              <a:t>be available at all immunization </a:t>
            </a:r>
            <a:r>
              <a:rPr lang="en-US" sz="3200" dirty="0" smtClean="0"/>
              <a:t>sessions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Adrenaline has short expiry (usually 12-18 months from the month of manufacturing)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The kit is to be duly certified by the medical officer for expiry of inj. Adrenaline every three months.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Anaphylaxis kit should contain age appropriate dosage chart along with job aid for the ANM translated in local language.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Insulin/tuberculin </a:t>
            </a:r>
            <a:r>
              <a:rPr lang="en-US" sz="3200" dirty="0"/>
              <a:t>syringes supplied </a:t>
            </a:r>
            <a:r>
              <a:rPr lang="en-US" sz="3200" dirty="0" smtClean="0"/>
              <a:t>should be without </a:t>
            </a:r>
            <a:r>
              <a:rPr lang="en-US" sz="3200" dirty="0"/>
              <a:t>fixed </a:t>
            </a:r>
            <a:r>
              <a:rPr lang="en-US" sz="3200" dirty="0" smtClean="0"/>
              <a:t>needles. </a:t>
            </a:r>
          </a:p>
          <a:p>
            <a:pPr>
              <a:lnSpc>
                <a:spcPct val="110000"/>
              </a:lnSpc>
            </a:pPr>
            <a:r>
              <a:rPr lang="en-US" sz="3200" dirty="0" smtClean="0"/>
              <a:t>One inch long 24/25G needle should be used to administer single age appropriate dose by the ANM.</a:t>
            </a:r>
          </a:p>
        </p:txBody>
      </p:sp>
    </p:spTree>
    <p:extLst>
      <p:ext uri="{BB962C8B-B14F-4D97-AF65-F5344CB8AC3E}">
        <p14:creationId xmlns:p14="http://schemas.microsoft.com/office/powerpoint/2010/main" val="15801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970315"/>
            <a:ext cx="12192000" cy="601125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THANK YOU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76716" y="3680623"/>
            <a:ext cx="2715905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925195"/>
            <a:ext cx="10995025" cy="3994377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Should be available at all immunization sessions.</a:t>
            </a:r>
          </a:p>
          <a:p>
            <a:r>
              <a:rPr lang="en-US" sz="3200" b="1" dirty="0" smtClean="0"/>
              <a:t>Contents of Anaphylaxis kit-</a:t>
            </a:r>
          </a:p>
          <a:p>
            <a:pPr lvl="1"/>
            <a:r>
              <a:rPr lang="en-US" sz="3200" dirty="0"/>
              <a:t>1 mL ampoule of adrenaline (1:1000 aqueous solution) – 3 nos</a:t>
            </a:r>
            <a:r>
              <a:rPr lang="en-US" sz="3200" dirty="0" smtClean="0"/>
              <a:t>. </a:t>
            </a:r>
          </a:p>
          <a:p>
            <a:pPr lvl="1"/>
            <a:r>
              <a:rPr lang="en-US" sz="3200" dirty="0" smtClean="0"/>
              <a:t>1 </a:t>
            </a:r>
            <a:r>
              <a:rPr lang="en-US" sz="3200" dirty="0"/>
              <a:t>mL syringes or 40 unit syringes– 3 nos.</a:t>
            </a:r>
          </a:p>
          <a:p>
            <a:pPr lvl="1"/>
            <a:r>
              <a:rPr lang="en-US" sz="3200" dirty="0"/>
              <a:t>24G/25G needles (1 inch) - 3 nos. </a:t>
            </a:r>
          </a:p>
          <a:p>
            <a:pPr lvl="1"/>
            <a:r>
              <a:rPr lang="en-US" sz="3200" dirty="0"/>
              <a:t>Swabs – 3 nos. </a:t>
            </a:r>
          </a:p>
          <a:p>
            <a:r>
              <a:rPr lang="en-US" sz="3200" b="1" dirty="0" smtClean="0"/>
              <a:t>Job aid – Annexure 1 of the Operational Guidelines</a:t>
            </a:r>
          </a:p>
          <a:p>
            <a:r>
              <a:rPr lang="en-US" sz="3200" b="1" dirty="0" smtClean="0"/>
              <a:t>Format for certification of anaphylaxis kit by medical officer with contact details</a:t>
            </a:r>
            <a:endParaRPr lang="en-US" sz="3200" b="1" dirty="0"/>
          </a:p>
          <a:p>
            <a:pPr lvl="1"/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4632" y="18826"/>
            <a:ext cx="10972800" cy="72333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sz="5400" b="1" dirty="0">
                <a:solidFill>
                  <a:schemeClr val="accent2"/>
                </a:solidFill>
              </a:rPr>
              <a:t>Anaphylaxis </a:t>
            </a:r>
            <a:r>
              <a:rPr lang="en-US" sz="5400" b="1" dirty="0" smtClean="0">
                <a:solidFill>
                  <a:schemeClr val="accent2"/>
                </a:solidFill>
              </a:rPr>
              <a:t>kit</a:t>
            </a:r>
            <a:endParaRPr lang="en-IN" sz="5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32" y="23015"/>
            <a:ext cx="10972800" cy="1143000"/>
          </a:xfrm>
        </p:spPr>
        <p:txBody>
          <a:bodyPr>
            <a:norm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4800" b="1" dirty="0">
                <a:solidFill>
                  <a:schemeClr val="accent2"/>
                </a:solidFill>
              </a:rPr>
              <a:t>Anaphylaxis kit for ANM</a:t>
            </a:r>
            <a:endParaRPr lang="en-IN" sz="4800" b="1" dirty="0">
              <a:solidFill>
                <a:schemeClr val="accent2"/>
              </a:solidFill>
            </a:endParaRP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t="2672" r="14768" b="25211"/>
          <a:stretch/>
        </p:blipFill>
        <p:spPr>
          <a:xfrm>
            <a:off x="587375" y="1412874"/>
            <a:ext cx="5967371" cy="4548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6" r="14513"/>
          <a:stretch/>
        </p:blipFill>
        <p:spPr>
          <a:xfrm>
            <a:off x="6669741" y="1406080"/>
            <a:ext cx="4934884" cy="455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271"/>
            <a:ext cx="10972800" cy="789887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b="1" dirty="0">
                <a:solidFill>
                  <a:schemeClr val="accent2"/>
                </a:solidFill>
              </a:rPr>
              <a:t>Job aid in Anaphylaxis kit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862832"/>
            <a:ext cx="7629861" cy="5775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8167" y="1984567"/>
            <a:ext cx="4167153" cy="28623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Annexure 1 to be translated in local language &amp; be placed in each Anaphylaxis kit</a:t>
            </a:r>
          </a:p>
        </p:txBody>
      </p:sp>
    </p:spTree>
    <p:extLst>
      <p:ext uri="{BB962C8B-B14F-4D97-AF65-F5344CB8AC3E}">
        <p14:creationId xmlns:p14="http://schemas.microsoft.com/office/powerpoint/2010/main" val="355602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011"/>
            <a:ext cx="10972800" cy="721649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b="1" dirty="0">
                <a:solidFill>
                  <a:schemeClr val="accent2"/>
                </a:solidFill>
              </a:rPr>
              <a:t>Certification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4212" y="1005841"/>
            <a:ext cx="5250628" cy="518024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Once in three months (quarterly)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Medical officer will check contents of anaphylaxis kits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Ensure insulin/tuberculin syringes supplied do not have fixed needles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Specifically check expiry dates of all adrenaline vials to ensure expiry is not within next three months</a:t>
            </a:r>
          </a:p>
          <a:p>
            <a:pPr>
              <a:lnSpc>
                <a:spcPct val="110000"/>
              </a:lnSpc>
            </a:pPr>
            <a:r>
              <a:rPr lang="en-US" sz="2400" dirty="0" smtClean="0"/>
              <a:t>If expiry is within next three months, ensure replacement of adrenaline vials with expiry beyond three months</a:t>
            </a:r>
            <a:endParaRPr lang="en-US" sz="24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" y="868681"/>
            <a:ext cx="6405241" cy="4827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" y="5725758"/>
            <a:ext cx="6766560" cy="95410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Anaphylaxis kit is to be quarterly certified by the medical officer in the format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52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786"/>
            <a:ext cx="10972800" cy="680705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b="1" dirty="0">
                <a:solidFill>
                  <a:schemeClr val="accent2"/>
                </a:solidFill>
              </a:rPr>
              <a:t>Logistics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82" y="1051560"/>
            <a:ext cx="11269014" cy="4709160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</a:pPr>
            <a:r>
              <a:rPr lang="en-US" sz="3200" dirty="0"/>
              <a:t>Each ANM will be provided one anaphylaxis kit </a:t>
            </a:r>
            <a:endParaRPr lang="en-US" sz="3200" dirty="0" smtClean="0"/>
          </a:p>
          <a:p>
            <a:pPr lvl="0">
              <a:lnSpc>
                <a:spcPct val="110000"/>
              </a:lnSpc>
            </a:pPr>
            <a:endParaRPr lang="en-US" sz="3200" dirty="0" smtClean="0"/>
          </a:p>
          <a:p>
            <a:pPr lvl="0">
              <a:lnSpc>
                <a:spcPct val="110000"/>
              </a:lnSpc>
            </a:pPr>
            <a:r>
              <a:rPr lang="en-US" sz="3200" dirty="0" smtClean="0"/>
              <a:t>MO </a:t>
            </a:r>
            <a:r>
              <a:rPr lang="en-US" sz="3200" dirty="0"/>
              <a:t>PHC should ensure that adequate buffer stock of adrenaline injection (10% of the requirement for total number of ANMs under the PHC) is available at PHC</a:t>
            </a:r>
            <a:r>
              <a:rPr lang="en-US" sz="3200" dirty="0" smtClean="0"/>
              <a:t>.</a:t>
            </a:r>
          </a:p>
          <a:p>
            <a:pPr lvl="0">
              <a:lnSpc>
                <a:spcPct val="110000"/>
              </a:lnSpc>
            </a:pPr>
            <a:endParaRPr lang="en-US" sz="3200" dirty="0" smtClean="0"/>
          </a:p>
          <a:p>
            <a:pPr lvl="0">
              <a:lnSpc>
                <a:spcPct val="110000"/>
              </a:lnSpc>
            </a:pPr>
            <a:r>
              <a:rPr lang="en-US" sz="3200" dirty="0" smtClean="0"/>
              <a:t>At </a:t>
            </a:r>
            <a:r>
              <a:rPr lang="en-US" sz="3200" dirty="0"/>
              <a:t>the district, buffer stock of adrenaline ampoules equivalent to 20% of annual requirement of the district should be maintained.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087471" y="771392"/>
            <a:ext cx="2017059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2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952" y="82476"/>
            <a:ext cx="10972800" cy="516932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b="1" dirty="0">
                <a:solidFill>
                  <a:schemeClr val="accent2"/>
                </a:solidFill>
              </a:rPr>
              <a:t>Anaphylaxis kit and AEFI kit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169169"/>
              </p:ext>
            </p:extLst>
          </p:nvPr>
        </p:nvGraphicFramePr>
        <p:xfrm>
          <a:off x="595952" y="807720"/>
          <a:ext cx="11008673" cy="517085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648401"/>
                <a:gridCol w="6360272"/>
              </a:tblGrid>
              <a:tr h="7304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Anaphylaxis kit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AEFI kit</a:t>
                      </a:r>
                      <a:endParaRPr lang="en-US" sz="3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At immunization session site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At health facility well equipped to manage anaphylaxis (PHC/CHC, </a:t>
                      </a:r>
                      <a:r>
                        <a:rPr lang="en-US" sz="2800" dirty="0" smtClean="0">
                          <a:effectLst/>
                        </a:rPr>
                        <a:t>Sub-</a:t>
                      </a:r>
                      <a:r>
                        <a:rPr lang="en-US" sz="2800" dirty="0" err="1" smtClean="0">
                          <a:effectLst/>
                        </a:rPr>
                        <a:t>centre</a:t>
                      </a:r>
                      <a:r>
                        <a:rPr lang="en-US" sz="2800" dirty="0" smtClean="0">
                          <a:effectLst/>
                        </a:rPr>
                        <a:t> etc</a:t>
                      </a:r>
                      <a:r>
                        <a:rPr lang="en-US" sz="2800" dirty="0">
                          <a:effectLst/>
                        </a:rPr>
                        <a:t>.)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30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For use by ANM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For use by medical officer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15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Contains adrenaline, tuberculin/insulin syringes, 24/25 G one inch needles, swabs, guidelines/job aid with dose </a:t>
                      </a:r>
                      <a:r>
                        <a:rPr lang="en-US" sz="2800" dirty="0" smtClean="0">
                          <a:effectLst/>
                        </a:rPr>
                        <a:t>calculation, certification format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In addition to contents of the Anaphylaxis kit, contains intubation and resuscitation equipment, hydrocortisone (injection and tablet), </a:t>
                      </a:r>
                      <a:r>
                        <a:rPr lang="en-US" sz="2800" dirty="0" smtClean="0">
                          <a:effectLst/>
                        </a:rPr>
                        <a:t>R</a:t>
                      </a:r>
                      <a:r>
                        <a:rPr lang="en-IN" sz="2800" dirty="0" err="1" smtClean="0">
                          <a:effectLst/>
                        </a:rPr>
                        <a:t>inger</a:t>
                      </a:r>
                      <a:r>
                        <a:rPr lang="en-IN" sz="2800" dirty="0" smtClean="0">
                          <a:effectLst/>
                        </a:rPr>
                        <a:t> </a:t>
                      </a:r>
                      <a:r>
                        <a:rPr lang="en-IN" sz="2800" dirty="0">
                          <a:effectLst/>
                        </a:rPr>
                        <a:t>lactate, </a:t>
                      </a:r>
                      <a:r>
                        <a:rPr lang="en-IN" sz="2800" dirty="0" smtClean="0">
                          <a:effectLst/>
                        </a:rPr>
                        <a:t>Normal </a:t>
                      </a:r>
                      <a:r>
                        <a:rPr lang="en-IN" sz="2800" dirty="0">
                          <a:effectLst/>
                        </a:rPr>
                        <a:t>saline, 5 % dextrose, IV drip set, scalp vein </a:t>
                      </a:r>
                      <a:r>
                        <a:rPr lang="en-IN" sz="2800" dirty="0" smtClean="0">
                          <a:effectLst/>
                        </a:rPr>
                        <a:t>sets etc.</a:t>
                      </a:r>
                      <a:endParaRPr lang="en-US" sz="2800" b="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73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75" y="48877"/>
            <a:ext cx="10972800" cy="680705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</a:pPr>
            <a:r>
              <a:rPr lang="en-US" sz="5400" b="1" dirty="0">
                <a:solidFill>
                  <a:schemeClr val="accent2"/>
                </a:solidFill>
              </a:rPr>
              <a:t>Precautions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8194" y="940435"/>
            <a:ext cx="9443805" cy="21237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Short expiry of Adrenaline (</a:t>
            </a:r>
            <a:r>
              <a:rPr lang="en-US" sz="3200" dirty="0"/>
              <a:t>12 to 18 months from </a:t>
            </a:r>
            <a:r>
              <a:rPr lang="en-US" sz="3200" dirty="0" smtClean="0"/>
              <a:t>date of manufacturing)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To be stored </a:t>
            </a:r>
            <a:r>
              <a:rPr lang="en-US" sz="3200" dirty="0"/>
              <a:t>in airtight containers, protected from light</a:t>
            </a:r>
            <a:r>
              <a:rPr lang="en-US" sz="3200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Dosage</a:t>
            </a:r>
            <a:r>
              <a:rPr lang="en-US" sz="3200" dirty="0"/>
              <a:t>: 0.01ml/Kg body weight (refer to age appropriate dosing chart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 descr="B:\2016\Adrenaline 2016\Pictures\Pictures\0641142035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9657"/>
          <a:stretch/>
        </p:blipFill>
        <p:spPr bwMode="auto">
          <a:xfrm>
            <a:off x="167640" y="1082040"/>
            <a:ext cx="2441089" cy="5349240"/>
          </a:xfrm>
          <a:prstGeom prst="rect">
            <a:avLst/>
          </a:prstGeom>
          <a:noFill/>
          <a:ln w="28575"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854709"/>
              </p:ext>
            </p:extLst>
          </p:nvPr>
        </p:nvGraphicFramePr>
        <p:xfrm>
          <a:off x="2876889" y="3814987"/>
          <a:ext cx="7349151" cy="292608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980956"/>
                <a:gridCol w="53681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Age group (in years)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Dose for</a:t>
                      </a:r>
                      <a:r>
                        <a:rPr lang="en-US" sz="2400" baseline="0" dirty="0" smtClean="0"/>
                        <a:t> single administration in ml (tuberculin) or units (insulin)</a:t>
                      </a:r>
                      <a:endParaRPr lang="en-US" sz="2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0-1 </a:t>
                      </a:r>
                      <a:endParaRPr lang="en-IN" sz="2400" b="1" dirty="0">
                        <a:effectLst/>
                        <a:latin typeface="+mj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baseline="0" dirty="0"/>
                        <a:t>0.05 </a:t>
                      </a:r>
                      <a:r>
                        <a:rPr lang="en-US" sz="2400" kern="1200" baseline="0" dirty="0" smtClean="0"/>
                        <a:t>ml / 2 units</a:t>
                      </a:r>
                      <a:endParaRPr lang="en-IN" sz="2400" b="0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1-6</a:t>
                      </a:r>
                      <a:endParaRPr lang="en-IN" sz="2400" b="1" dirty="0">
                        <a:effectLst/>
                        <a:latin typeface="+mj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baseline="0" dirty="0"/>
                        <a:t>0.1 </a:t>
                      </a:r>
                      <a:r>
                        <a:rPr lang="en-US" sz="2400" kern="1200" baseline="0" dirty="0" smtClean="0"/>
                        <a:t>ml / 4 units</a:t>
                      </a:r>
                      <a:endParaRPr lang="en-IN" sz="2400" b="0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6-12 </a:t>
                      </a:r>
                      <a:endParaRPr lang="en-IN" sz="2400" b="1" dirty="0">
                        <a:effectLst/>
                        <a:latin typeface="+mj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baseline="0" dirty="0"/>
                        <a:t>0.2 </a:t>
                      </a:r>
                      <a:r>
                        <a:rPr lang="en-US" sz="2400" kern="1200" baseline="0" dirty="0" smtClean="0"/>
                        <a:t>ml / 8 units</a:t>
                      </a:r>
                      <a:endParaRPr lang="en-IN" sz="2400" b="0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12-18 </a:t>
                      </a:r>
                      <a:endParaRPr lang="en-IN" sz="2400" b="1" dirty="0">
                        <a:effectLst/>
                        <a:latin typeface="+mj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kern="1200" baseline="0" dirty="0"/>
                        <a:t>0.3 </a:t>
                      </a:r>
                      <a:r>
                        <a:rPr lang="en-US" sz="2400" kern="1200" baseline="0" dirty="0" smtClean="0"/>
                        <a:t>ml / 12 units</a:t>
                      </a:r>
                      <a:endParaRPr lang="en-IN" sz="2400" b="0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Adults</a:t>
                      </a:r>
                      <a:endParaRPr lang="en-IN" sz="2400" b="1" dirty="0">
                        <a:effectLst/>
                        <a:latin typeface="+mj-lt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400" kern="1200" baseline="0" dirty="0" smtClean="0"/>
                        <a:t>0.5 ml / 20 units</a:t>
                      </a:r>
                      <a:endParaRPr lang="en-IN" sz="2400" b="0" kern="1200" baseline="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324" marR="66324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4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" y="0"/>
            <a:ext cx="12191999" cy="46123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87375" y="4813802"/>
            <a:ext cx="11017251" cy="7583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400" dirty="0"/>
              <a:t>Operationalization and roll out of Adrenaline trainings</a:t>
            </a:r>
            <a:endParaRPr lang="en-US" sz="4400" dirty="0">
              <a:latin typeface="Bell MT" panose="02020503060305020303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" y="4813802"/>
            <a:ext cx="134470" cy="8985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183715-8260-45E9-BCD3-DEF5CD4986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" t="12379" r="5555" b="8609"/>
          <a:stretch/>
        </p:blipFill>
        <p:spPr>
          <a:xfrm>
            <a:off x="-13447" y="0"/>
            <a:ext cx="12209929" cy="46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858</Words>
  <Application>Microsoft Office PowerPoint</Application>
  <PresentationFormat>Custom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Bell MT</vt:lpstr>
      <vt:lpstr>Mangal</vt:lpstr>
      <vt:lpstr>Times New Roman</vt:lpstr>
      <vt:lpstr>Office Theme</vt:lpstr>
      <vt:lpstr>PowerPoint Presentation</vt:lpstr>
      <vt:lpstr>PowerPoint Presentation</vt:lpstr>
      <vt:lpstr>Anaphylaxis kit for ANM</vt:lpstr>
      <vt:lpstr>Job aid in Anaphylaxis kit</vt:lpstr>
      <vt:lpstr>Certification</vt:lpstr>
      <vt:lpstr>Logistics management</vt:lpstr>
      <vt:lpstr>Anaphylaxis kit and AEFI kit</vt:lpstr>
      <vt:lpstr>Precautions</vt:lpstr>
      <vt:lpstr>PowerPoint Presentation</vt:lpstr>
      <vt:lpstr>State level activities</vt:lpstr>
      <vt:lpstr>State level activities</vt:lpstr>
      <vt:lpstr>At district level</vt:lpstr>
      <vt:lpstr>Training of Health workers</vt:lpstr>
      <vt:lpstr>Post training activities</vt:lpstr>
      <vt:lpstr>Summary 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Shubhneet</dc:creator>
  <cp:lastModifiedBy>Dr.Anil kumar</cp:lastModifiedBy>
  <cp:revision>90</cp:revision>
  <dcterms:created xsi:type="dcterms:W3CDTF">2018-10-01T16:36:26Z</dcterms:created>
  <dcterms:modified xsi:type="dcterms:W3CDTF">2018-12-20T07:07:20Z</dcterms:modified>
</cp:coreProperties>
</file>